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4" r:id="rId2"/>
    <p:sldId id="274" r:id="rId3"/>
    <p:sldId id="262" r:id="rId4"/>
    <p:sldId id="266" r:id="rId5"/>
    <p:sldId id="269" r:id="rId6"/>
    <p:sldId id="310" r:id="rId7"/>
    <p:sldId id="276" r:id="rId8"/>
    <p:sldId id="297" r:id="rId9"/>
    <p:sldId id="298" r:id="rId10"/>
    <p:sldId id="299" r:id="rId11"/>
    <p:sldId id="300" r:id="rId12"/>
    <p:sldId id="301" r:id="rId13"/>
    <p:sldId id="302" r:id="rId14"/>
    <p:sldId id="311" r:id="rId15"/>
    <p:sldId id="304" r:id="rId16"/>
    <p:sldId id="305" r:id="rId17"/>
    <p:sldId id="306" r:id="rId18"/>
    <p:sldId id="307" r:id="rId19"/>
    <p:sldId id="289" r:id="rId20"/>
    <p:sldId id="308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vely, Julie Anderson" initials="LJA" lastIdx="1" clrIdx="0">
    <p:extLst>
      <p:ext uri="{19B8F6BF-5375-455C-9EA6-DF929625EA0E}">
        <p15:presenceInfo xmlns:p15="http://schemas.microsoft.com/office/powerpoint/2012/main" userId="Lively, Julie Ander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633"/>
    <a:srgbClr val="8FAF4A"/>
    <a:srgbClr val="FFAF33"/>
    <a:srgbClr val="8FC24A"/>
    <a:srgbClr val="339933"/>
    <a:srgbClr val="FFBE33"/>
    <a:srgbClr val="FF9933"/>
    <a:srgbClr val="FF7B33"/>
    <a:srgbClr val="FF99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817" autoAdjust="0"/>
  </p:normalViewPr>
  <p:slideViewPr>
    <p:cSldViewPr snapToGrid="0" showGuides="1">
      <p:cViewPr varScale="1">
        <p:scale>
          <a:sx n="95" d="100"/>
          <a:sy n="95" d="100"/>
        </p:scale>
        <p:origin x="1110" y="90"/>
      </p:cViewPr>
      <p:guideLst>
        <p:guide orient="horz" pos="218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4C50D-8C09-44D9-9BFD-03721CAE08F6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64510-F6DE-4D12-B9CD-13158D31FF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914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r>
              <a:rPr lang="en-US" dirty="0"/>
              <a:t>Aggregate </a:t>
            </a:r>
            <a:r>
              <a:rPr lang="en-US" dirty="0" smtClean="0"/>
              <a:t>updated 6/30</a:t>
            </a:r>
            <a:endParaRPr 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2647D-08D6-4857-BCE4-4AB7ABB9B11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86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Again, this is individuals, and this time includes Foreign workers or primarily h2A/ H2B</a:t>
            </a:r>
          </a:p>
          <a:p>
            <a:r>
              <a:rPr lang="en-US" dirty="0"/>
              <a:t>-49% reported a reduction in workforce, and of those it was 55% loss for full time, a gain of 67% part time as businesses told us reduced many full time to PT and the hours of PT. and 100% </a:t>
            </a:r>
            <a:r>
              <a:rPr lang="en-US" dirty="0" err="1"/>
              <a:t>loff</a:t>
            </a:r>
            <a:r>
              <a:rPr lang="en-US" dirty="0"/>
              <a:t> of foreign workers. </a:t>
            </a:r>
          </a:p>
          <a:p>
            <a:r>
              <a:rPr lang="en-US" dirty="0"/>
              <a:t>-33% had a temporary closure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64510-F6DE-4D12-B9CD-13158D31FFB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04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366 is from LDH’s processor list. This is any business holding a processing permit.  However, many were not active, so our n was 285.  Unlike dealers and docks, this group could not be filtered by size or species.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64510-F6DE-4D12-B9CD-13158D31FFB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669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-80% reduction and of those 80%, the average loss was 58%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64510-F6DE-4D12-B9CD-13158D31FFB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09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64510-F6DE-4D12-B9CD-13158D31FFB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316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64510-F6DE-4D12-B9CD-13158D31FFB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829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64510-F6DE-4D12-B9CD-13158D31FFB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281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Commercial fishermen were </a:t>
            </a:r>
            <a:r>
              <a:rPr lang="en-US" sz="1200" u="sng" dirty="0">
                <a:solidFill>
                  <a:schemeClr val="bg1"/>
                </a:solidFill>
              </a:rPr>
              <a:t>not</a:t>
            </a:r>
            <a:r>
              <a:rPr lang="en-US" sz="1200" dirty="0">
                <a:solidFill>
                  <a:schemeClr val="bg1"/>
                </a:solidFill>
              </a:rPr>
              <a:t> included because of the ability of LDWF to track their activity via LDWF’s Trip Ticket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64510-F6DE-4D12-B9CD-13158D31FFB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529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charter from CARES draft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64510-F6DE-4D12-B9CD-13158D31FFB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49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64510-F6DE-4D12-B9CD-13158D31FFB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278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-Coastal zone marinas based off of LA Creel and then SG agent local knowledge.</a:t>
            </a:r>
          </a:p>
          <a:p>
            <a:r>
              <a:rPr lang="en-US" dirty="0"/>
              <a:t>-Top 10 business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64510-F6DE-4D12-B9CD-13158D31FFB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648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-Of those 73% that reported a loss, the average loss was 68% which would be 56-74 in Q1.  Aggregate of the respondents would be a total of $1 to under $1.5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64510-F6DE-4D12-B9CD-13158D31FFB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4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-Employment based on workers, not hours.  </a:t>
            </a:r>
          </a:p>
          <a:p>
            <a:r>
              <a:rPr lang="en-US" dirty="0"/>
              <a:t>-17% individuals</a:t>
            </a:r>
          </a:p>
          <a:p>
            <a:r>
              <a:rPr lang="en-US" dirty="0"/>
              <a:t>-4% individuals</a:t>
            </a:r>
          </a:p>
          <a:p>
            <a:r>
              <a:rPr lang="en-US" dirty="0"/>
              <a:t>64% closed temporarily, predominately in the 3</a:t>
            </a:r>
            <a:r>
              <a:rPr lang="en-US" baseline="30000" dirty="0"/>
              <a:t>rd</a:t>
            </a:r>
            <a:r>
              <a:rPr lang="en-US" dirty="0"/>
              <a:t> week of March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64510-F6DE-4D12-B9CD-13158D31FFB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639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-1515 is total LA docks and dealers (fresh and marine)</a:t>
            </a:r>
          </a:p>
          <a:p>
            <a:r>
              <a:rPr lang="en-US" dirty="0"/>
              <a:t>-181 is from the sample pulled by the department with 85% representing over 100,000 lbs.  The goal was to capture the majority of the seafood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64510-F6DE-4D12-B9CD-13158D31FFB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974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 the 93%, the average loss was 51%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64510-F6DE-4D12-B9CD-13158D31FFB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602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5AA0-5FB7-4A0F-9460-CDE2BCCDD343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9698-F325-46C4-B020-035BEDB1D7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780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5AA0-5FB7-4A0F-9460-CDE2BCCDD343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9698-F325-46C4-B020-035BEDB1D7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20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5AA0-5FB7-4A0F-9460-CDE2BCCDD343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9698-F325-46C4-B020-035BEDB1D7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99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5AA0-5FB7-4A0F-9460-CDE2BCCDD343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9698-F325-46C4-B020-035BEDB1D7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576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5AA0-5FB7-4A0F-9460-CDE2BCCDD343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9698-F325-46C4-B020-035BEDB1D7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912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5AA0-5FB7-4A0F-9460-CDE2BCCDD343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9698-F325-46C4-B020-035BEDB1D7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131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5AA0-5FB7-4A0F-9460-CDE2BCCDD343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9698-F325-46C4-B020-035BEDB1D7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072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5AA0-5FB7-4A0F-9460-CDE2BCCDD343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9698-F325-46C4-B020-035BEDB1D7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70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5AA0-5FB7-4A0F-9460-CDE2BCCDD343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9698-F325-46C4-B020-035BEDB1D7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066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5AA0-5FB7-4A0F-9460-CDE2BCCDD343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9698-F325-46C4-B020-035BEDB1D7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26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5AA0-5FB7-4A0F-9460-CDE2BCCDD343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9698-F325-46C4-B020-035BEDB1D7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93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85AA0-5FB7-4A0F-9460-CDE2BCCDD343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E9698-F325-46C4-B020-035BEDB1D7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53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file:////Users/MelissaFox/Desktop/2018%20LDWF%20BRANDING/%20LDWF_2018_Logo/LDWF%20LOGOS_for%20printing/LDWF_Logo_2C_2018.png" TargetMode="Externa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7997" y="5501140"/>
            <a:ext cx="110360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tabLst>
                <a:tab pos="7315200" algn="l"/>
              </a:tabLst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Rex H.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Caffey</a:t>
            </a:r>
            <a:r>
              <a:rPr lang="en-US" sz="24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Julie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Lively</a:t>
            </a:r>
            <a:r>
              <a:rPr lang="en-US" sz="2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Jack Isaacs</a:t>
            </a:r>
            <a:r>
              <a:rPr lang="en-US" sz="2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Kevin Savoie</a:t>
            </a:r>
            <a:r>
              <a:rPr lang="en-US" sz="2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Jason Adriance</a:t>
            </a:r>
            <a:r>
              <a:rPr lang="en-US" sz="2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eaLnBrk="0" hangingPunct="0">
              <a:tabLst>
                <a:tab pos="7315200" algn="l"/>
              </a:tabLst>
              <a:defRPr/>
            </a:pPr>
            <a:r>
              <a:rPr lang="en-US" sz="2000" baseline="30000" dirty="0">
                <a:solidFill>
                  <a:schemeClr val="bg1"/>
                </a:solidFill>
                <a:latin typeface="+mj-lt"/>
              </a:rPr>
              <a:t>1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LSU AgCenter and Louisiana Sea Grant</a:t>
            </a:r>
            <a:br>
              <a:rPr lang="en-US" sz="2000" dirty="0">
                <a:solidFill>
                  <a:schemeClr val="bg1"/>
                </a:solidFill>
                <a:latin typeface="+mj-lt"/>
              </a:rPr>
            </a:b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aseline="30000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Louisiana 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Department of Wildlife and Fisheries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67299"/>
            <a:ext cx="12191999" cy="1692771"/>
          </a:xfrm>
          <a:prstGeom prst="rect">
            <a:avLst/>
          </a:prstGeom>
          <a:solidFill>
            <a:schemeClr val="tx1"/>
          </a:solidFill>
          <a:effectLst>
            <a:outerShdw dist="50800" sx="1000" sy="1000" algn="ctr" rotWithShape="0">
              <a:schemeClr val="accent6">
                <a:lumMod val="40000"/>
                <a:lumOff val="6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COVID-19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Surveying of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Louisiana Fishing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Sectors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(Project overview and preliminary results)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67047" y="1648748"/>
            <a:ext cx="4495324" cy="3594918"/>
            <a:chOff x="3807087" y="1618768"/>
            <a:chExt cx="4495324" cy="3594918"/>
          </a:xfrm>
        </p:grpSpPr>
        <p:pic>
          <p:nvPicPr>
            <p:cNvPr id="10" name="Picture 9" descr="http://image.nola.com/home/nola-media/width960/img/tpphotos/photo/2016/05/05/-54ccfbbd11b9794b.JPG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1489" y="3529818"/>
              <a:ext cx="2130922" cy="1683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07087" y="1618768"/>
              <a:ext cx="2130922" cy="1683868"/>
            </a:xfrm>
            <a:prstGeom prst="rect">
              <a:avLst/>
            </a:prstGeom>
          </p:spPr>
        </p:pic>
        <p:pic>
          <p:nvPicPr>
            <p:cNvPr id="1026" name="Picture 2" descr="Dean Blanchard Seafood - American Shrimp Processors' Association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7457" y="3529818"/>
              <a:ext cx="2130552" cy="168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 descr="https://scontent-atl3-1.xx.fbcdn.net/v/t1.0-9/39814862_2170760632965867_1585222508548718592_o.jpg?_nc_cat=104&amp;_nc_sid=6e5ad9&amp;_nc_ohc=5oeAuJdTBssAX_WlxZk&amp;_nc_ht=scontent-atl3-1.xx&amp;oh=321fe8cfd3aebdd7cee8c2cf59be7aa9&amp;oe=5EF28927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1489" y="1620140"/>
              <a:ext cx="2130552" cy="168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26639" y="6090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4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scontent-atl3-1.xx.fbcdn.net/v/t1.0-9/39814862_2170760632965867_1585222508548718592_o.jpg?_nc_cat=104&amp;_nc_sid=6e5ad9&amp;_nc_ohc=5oeAuJdTBssAX_WlxZk&amp;_nc_ht=scontent-atl3-1.xx&amp;oh=321fe8cfd3aebdd7cee8c2cf59be7aa9&amp;oe=5EF289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150" y="377600"/>
            <a:ext cx="3195480" cy="239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702404"/>
              </p:ext>
            </p:extLst>
          </p:nvPr>
        </p:nvGraphicFramePr>
        <p:xfrm>
          <a:off x="334912" y="4030944"/>
          <a:ext cx="8059580" cy="26109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2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6636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</a:tblGrid>
              <a:tr h="46780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all" baseline="0" dirty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Descriptors</a:t>
                      </a:r>
                      <a:endParaRPr lang="en-US" sz="2400" b="1" i="0" u="none" strike="noStrike" cap="all" baseline="0" dirty="0">
                        <a:solidFill>
                          <a:srgbClr val="00B0F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04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Business services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(%)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l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Boat launch, restrooms, food, tackle, ice (87%) </a:t>
                      </a:r>
                      <a:b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Boat docks (81%)</a:t>
                      </a:r>
                      <a:b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Fuel (69%) </a:t>
                      </a:r>
                      <a:b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Frozen bait &amp; Lodging (63%)</a:t>
                      </a:r>
                      <a:b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Live bait &amp; Wet slip rental (56%)</a:t>
                      </a:r>
                      <a:b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Restaurant (44%)</a:t>
                      </a:r>
                      <a:b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Charter services &amp; Fish cleaning (38%)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470884"/>
              </p:ext>
            </p:extLst>
          </p:nvPr>
        </p:nvGraphicFramePr>
        <p:xfrm>
          <a:off x="334912" y="1241013"/>
          <a:ext cx="8059580" cy="24967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7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1607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</a:tblGrid>
              <a:tr h="47727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all" baseline="0" dirty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Survey</a:t>
                      </a:r>
                      <a:endParaRPr lang="en-US" sz="2400" b="1" i="0" u="none" strike="noStrike" cap="all" baseline="0" dirty="0">
                        <a:solidFill>
                          <a:srgbClr val="00B0F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25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Population size (N):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 62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39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Sample size (n):</a:t>
                      </a:r>
                      <a:r>
                        <a:rPr lang="en-US" sz="200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62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9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Survey methods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Phone, Web 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39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Responses (Total)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26 (42%)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0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Responses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(Complete)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15 complete (58%)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17269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2063" y="103728"/>
            <a:ext cx="73737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Marina Operations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(Preliminary Results)</a:t>
            </a:r>
          </a:p>
        </p:txBody>
      </p:sp>
      <p:pic>
        <p:nvPicPr>
          <p:cNvPr id="2" name="Marina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6778" y="5927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8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538543"/>
              </p:ext>
            </p:extLst>
          </p:nvPr>
        </p:nvGraphicFramePr>
        <p:xfrm>
          <a:off x="434385" y="1529400"/>
          <a:ext cx="10185489" cy="1738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61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1089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  <a:gridCol w="1203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17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5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17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163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all" baseline="0" dirty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BASELINE REVENUE</a:t>
                      </a:r>
                      <a:endParaRPr lang="en-US" sz="2400" b="1" i="0" u="none" strike="noStrike" cap="all" baseline="0" dirty="0">
                        <a:solidFill>
                          <a:srgbClr val="00B0F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 (Total)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Typical Revenue (%)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29%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36%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24%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Typical Revenue ($)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$82,000-</a:t>
                      </a:r>
                    </a:p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$110,000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$217,000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-$290,000</a:t>
                      </a:r>
                      <a:endParaRPr lang="en-US" sz="20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$270,000-</a:t>
                      </a:r>
                    </a:p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$360,000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$180,000-</a:t>
                      </a:r>
                    </a:p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$240,000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$750,000-$1,000,000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704408"/>
              </p:ext>
            </p:extLst>
          </p:nvPr>
        </p:nvGraphicFramePr>
        <p:xfrm>
          <a:off x="434385" y="3650928"/>
          <a:ext cx="10233615" cy="27435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61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5046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  <a:gridCol w="1203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5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21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469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all" baseline="0" dirty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2020 REVENUE</a:t>
                      </a:r>
                      <a:endParaRPr lang="en-US" sz="2400" b="1" i="0" u="none" strike="noStrike" cap="all" baseline="0" dirty="0">
                        <a:solidFill>
                          <a:srgbClr val="00B0F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 (Total)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31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Reported a reduction (%)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73%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31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Avg. reported loss (%)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-68%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4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Est. loss per respondent ($)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spc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$56,100-$74,800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4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Aggregate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r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eported los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 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($)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$614,295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$819,060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8758" y="192362"/>
            <a:ext cx="7395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Marina Operations: Revenue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(Preliminary Results)</a:t>
            </a:r>
          </a:p>
        </p:txBody>
      </p:sp>
      <p:pic>
        <p:nvPicPr>
          <p:cNvPr id="8" name="Picture 4" descr="https://scontent-atl3-1.xx.fbcdn.net/v/t1.0-9/39814862_2170760632965867_1585222508548718592_o.jpg?_nc_cat=104&amp;_nc_sid=6e5ad9&amp;_nc_ohc=5oeAuJdTBssAX_WlxZk&amp;_nc_ht=scontent-atl3-1.xx&amp;oh=321fe8cfd3aebdd7cee8c2cf59be7aa9&amp;oe=5EF289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836" y="160277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192126" y="1665514"/>
            <a:ext cx="1421445" cy="1635135"/>
          </a:xfrm>
          <a:prstGeom prst="rect">
            <a:avLst/>
          </a:prstGeom>
          <a:noFill/>
          <a:ln w="825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Marina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7648" y="5957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0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scontent-atl3-1.xx.fbcdn.net/v/t1.0-9/39814862_2170760632965867_1585222508548718592_o.jpg?_nc_cat=104&amp;_nc_sid=6e5ad9&amp;_nc_ohc=5oeAuJdTBssAX_WlxZk&amp;_nc_ht=scontent-atl3-1.xx&amp;oh=321fe8cfd3aebdd7cee8c2cf59be7aa9&amp;oe=5EF289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836" y="160277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037677"/>
              </p:ext>
            </p:extLst>
          </p:nvPr>
        </p:nvGraphicFramePr>
        <p:xfrm>
          <a:off x="434385" y="1529400"/>
          <a:ext cx="10185489" cy="15025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3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9871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  <a:gridCol w="1203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17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5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17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357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all" baseline="0" dirty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BASELINE EMPLOYMENT</a:t>
                      </a:r>
                      <a:endParaRPr lang="en-US" sz="2400" b="1" i="0" u="none" strike="noStrike" cap="all" baseline="0" dirty="0">
                        <a:solidFill>
                          <a:srgbClr val="00B0F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 (Avg)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49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Full Time workers (#)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8.7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8.4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49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Part Time workers (#)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645656"/>
              </p:ext>
            </p:extLst>
          </p:nvPr>
        </p:nvGraphicFramePr>
        <p:xfrm>
          <a:off x="434385" y="3478859"/>
          <a:ext cx="10233615" cy="29276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3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3828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  <a:gridCol w="1203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5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21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850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all" baseline="0" dirty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2020 EMPLOYMENT</a:t>
                      </a:r>
                      <a:endParaRPr lang="en-US" sz="2400" b="1" i="0" u="none" strike="noStrike" cap="all" baseline="0" dirty="0">
                        <a:solidFill>
                          <a:srgbClr val="00B0F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 (Avg)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51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Reporting a reduction (%)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50%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April-June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July-Sep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Oct-Dec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Jan-Dec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F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ull-time workers (%)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-17%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Part-time workers (%)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-4%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Temporary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Closures (%)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64%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581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Comments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2019 Freshwater disaster still a problem, delayed opening for</a:t>
                      </a:r>
                      <a:b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seasonality not counted in closures, hurricane impact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concerns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8758" y="192362"/>
            <a:ext cx="7764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Marina Operations: Employment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(Preliminary Results)</a:t>
            </a:r>
          </a:p>
        </p:txBody>
      </p:sp>
      <p:pic>
        <p:nvPicPr>
          <p:cNvPr id="2" name="Marina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7261" y="6101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7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ean Blanchard Seafood - American Shrimp Processors' Associ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151" y="375404"/>
            <a:ext cx="3195480" cy="24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316608"/>
              </p:ext>
            </p:extLst>
          </p:nvPr>
        </p:nvGraphicFramePr>
        <p:xfrm>
          <a:off x="334913" y="4025494"/>
          <a:ext cx="8059580" cy="22238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10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9188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</a:tblGrid>
              <a:tr h="59147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all" baseline="0" dirty="0">
                          <a:solidFill>
                            <a:srgbClr val="8FAF4A"/>
                          </a:solidFill>
                          <a:effectLst/>
                          <a:latin typeface="+mn-lt"/>
                        </a:rPr>
                        <a:t>Descriptors</a:t>
                      </a:r>
                      <a:endParaRPr lang="en-US" sz="2400" b="1" i="0" u="none" strike="noStrike" cap="all" baseline="0" dirty="0">
                        <a:solidFill>
                          <a:srgbClr val="8FAF4A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235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Percent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of s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eafood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purchased annually</a:t>
                      </a:r>
                    </a:p>
                    <a:p>
                      <a:pPr algn="l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Blue crab (35%)</a:t>
                      </a:r>
                    </a:p>
                    <a:p>
                      <a:pPr algn="l" fontAlgn="b"/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Shrimp (28%)</a:t>
                      </a:r>
                    </a:p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Crawfish (16%)</a:t>
                      </a:r>
                    </a:p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Oyster (12%) </a:t>
                      </a:r>
                    </a:p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Fish: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Marine &amp; Fresh (9%)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688477"/>
              </p:ext>
            </p:extLst>
          </p:nvPr>
        </p:nvGraphicFramePr>
        <p:xfrm>
          <a:off x="334913" y="1210823"/>
          <a:ext cx="8059580" cy="2692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58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0751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</a:tblGrid>
              <a:tr h="57720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all" baseline="0" dirty="0">
                          <a:solidFill>
                            <a:srgbClr val="8FAF4A"/>
                          </a:solidFill>
                          <a:effectLst/>
                          <a:latin typeface="+mn-lt"/>
                        </a:rPr>
                        <a:t>Survey</a:t>
                      </a:r>
                      <a:endParaRPr lang="en-US" sz="2400" b="1" i="0" u="none" strike="noStrike" cap="all" baseline="0" dirty="0">
                        <a:solidFill>
                          <a:srgbClr val="8FAF4A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13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Population size (N):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1515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84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Sample size (n):</a:t>
                      </a:r>
                      <a:r>
                        <a:rPr lang="en-US" sz="200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181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84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Survey methods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Phone, Web 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84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Responses (Total)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72 (40%)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57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Responses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(Complete)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46 complete (63%)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17269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2063" y="103728"/>
            <a:ext cx="73737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FAF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Seafood Docks/Dealers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(Preliminary Results)</a:t>
            </a:r>
          </a:p>
        </p:txBody>
      </p:sp>
      <p:pic>
        <p:nvPicPr>
          <p:cNvPr id="2" name="Docks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068" y="5944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0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ean Blanchard Seafood - American Shrimp Processors' Associ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836" y="208403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34385" y="1705862"/>
          <a:ext cx="10185489" cy="1738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58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4724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  <a:gridCol w="1203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17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5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17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163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all" baseline="0" dirty="0">
                          <a:solidFill>
                            <a:srgbClr val="8FAF4A"/>
                          </a:solidFill>
                          <a:effectLst/>
                          <a:latin typeface="+mn-lt"/>
                        </a:rPr>
                        <a:t>BASELINE REVENUE</a:t>
                      </a:r>
                      <a:endParaRPr lang="en-US" sz="2400" b="1" i="0" u="none" strike="noStrike" cap="all" baseline="0" dirty="0">
                        <a:solidFill>
                          <a:srgbClr val="8FAF4A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 (Total)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Typical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Revenue (%)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40%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Typical Revenue ($)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$180,000-</a:t>
                      </a:r>
                    </a:p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$900,000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$400,000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-$2,000,000</a:t>
                      </a:r>
                      <a:endParaRPr lang="en-US" sz="20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$250,000-</a:t>
                      </a:r>
                    </a:p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$1,250,000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$170,000-</a:t>
                      </a:r>
                    </a:p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$850,000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$1,000,000-$5,000,000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792534"/>
              </p:ext>
            </p:extLst>
          </p:nvPr>
        </p:nvGraphicFramePr>
        <p:xfrm>
          <a:off x="434385" y="3741821"/>
          <a:ext cx="10233615" cy="28355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3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691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  <a:gridCol w="1203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5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21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163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all" baseline="0" dirty="0">
                          <a:solidFill>
                            <a:srgbClr val="8FAF4A"/>
                          </a:solidFill>
                          <a:effectLst/>
                          <a:latin typeface="+mn-lt"/>
                        </a:rPr>
                        <a:t>2020 REVENUE</a:t>
                      </a:r>
                      <a:endParaRPr lang="en-US" sz="2400" b="1" i="0" u="none" strike="noStrike" cap="all" baseline="0" dirty="0">
                        <a:solidFill>
                          <a:srgbClr val="8FAF4A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 (Total)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Reported a reduction (%)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93%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Avg. reported loss (%)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-51%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Est. loss per respondent ($)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spc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$91,800-$459,000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Aggregate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r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eported los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 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($)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$3,927,204-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$19,636,020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8758" y="192362"/>
            <a:ext cx="7395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FAF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Seafood Docks/Dealers: Revenue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1600" dirty="0">
                <a:solidFill>
                  <a:srgbClr val="339933"/>
                </a:solidFill>
                <a:latin typeface="Calibri" panose="020F0502020204030204"/>
              </a:rPr>
              <a:t>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(Preliminary Results)</a:t>
            </a:r>
          </a:p>
        </p:txBody>
      </p:sp>
      <p:sp>
        <p:nvSpPr>
          <p:cNvPr id="9" name="Rectangle 8"/>
          <p:cNvSpPr/>
          <p:nvPr/>
        </p:nvSpPr>
        <p:spPr>
          <a:xfrm>
            <a:off x="9192126" y="1846393"/>
            <a:ext cx="1427747" cy="1614108"/>
          </a:xfrm>
          <a:prstGeom prst="rect">
            <a:avLst/>
          </a:prstGeom>
          <a:noFill/>
          <a:ln w="82550">
            <a:solidFill>
              <a:srgbClr val="8FA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Dock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7407" y="6005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ean Blanchard Seafood - American Shrimp Processors' Associ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836" y="208403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363823"/>
              </p:ext>
            </p:extLst>
          </p:nvPr>
        </p:nvGraphicFramePr>
        <p:xfrm>
          <a:off x="434385" y="1504256"/>
          <a:ext cx="10666752" cy="18083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78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5433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  <a:gridCol w="1251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81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96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91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all" baseline="0" dirty="0">
                          <a:solidFill>
                            <a:srgbClr val="8FAF4A"/>
                          </a:solidFill>
                          <a:effectLst/>
                          <a:latin typeface="+mn-lt"/>
                        </a:rPr>
                        <a:t>BASELINE EMPLOYMENT</a:t>
                      </a:r>
                      <a:endParaRPr lang="en-US" sz="2400" b="1" i="0" u="none" strike="noStrike" cap="all" baseline="0" dirty="0">
                        <a:solidFill>
                          <a:srgbClr val="8FAF4A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 (Avg)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40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Full Time workers (#)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4.2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5.4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5.6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4.9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5.0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40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Part Time workers (#)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0.8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40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Foreign workers (#)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0.6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402851"/>
              </p:ext>
            </p:extLst>
          </p:nvPr>
        </p:nvGraphicFramePr>
        <p:xfrm>
          <a:off x="418343" y="3635810"/>
          <a:ext cx="10682794" cy="29592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092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1102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  <a:gridCol w="1271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4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08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6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3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all" baseline="0" dirty="0">
                          <a:solidFill>
                            <a:srgbClr val="8FAF4A"/>
                          </a:solidFill>
                          <a:effectLst/>
                          <a:latin typeface="+mn-lt"/>
                        </a:rPr>
                        <a:t>2020 EMPLOYMENT</a:t>
                      </a:r>
                      <a:endParaRPr lang="en-US" sz="2400" b="1" i="0" u="none" strike="noStrike" cap="all" baseline="0" dirty="0">
                        <a:solidFill>
                          <a:srgbClr val="8FAF4A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 (Avg)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48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Reporting a reduction (%)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49%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Full Time workers (#)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-55%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48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Part Time workers (#)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+67%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48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Foreign workers (#)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-100%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6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Temporary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Closures (%)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33%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94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Comments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2019 Floods, Lax 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enforcement of co. origin label. during  pandemic, Cl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osed portions of business not reflected in percent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closure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estimates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8758" y="192362"/>
            <a:ext cx="8213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FAF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Seafood Docks/Dealers: Employment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(Preliminary Results)</a:t>
            </a:r>
          </a:p>
        </p:txBody>
      </p:sp>
      <p:pic>
        <p:nvPicPr>
          <p:cNvPr id="2" name="Dock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8325" y="6108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1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image.nola.com/home/nola-media/width960/img/tpphotos/photo/2016/05/05/-54ccfbbd11b9794b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151" y="375404"/>
            <a:ext cx="3195480" cy="24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829961"/>
              </p:ext>
            </p:extLst>
          </p:nvPr>
        </p:nvGraphicFramePr>
        <p:xfrm>
          <a:off x="334913" y="4025494"/>
          <a:ext cx="8059580" cy="26735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10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9188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</a:tblGrid>
              <a:tr h="53046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all" baseline="0" dirty="0">
                          <a:solidFill>
                            <a:srgbClr val="FFA633"/>
                          </a:solidFill>
                          <a:effectLst/>
                          <a:latin typeface="+mn-lt"/>
                        </a:rPr>
                        <a:t>Descriptors</a:t>
                      </a:r>
                      <a:endParaRPr lang="en-US" sz="2400" b="1" i="0" u="none" strike="noStrike" cap="all" baseline="0" dirty="0">
                        <a:solidFill>
                          <a:srgbClr val="FFA6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103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Percent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of s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eafood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processed annually</a:t>
                      </a:r>
                    </a:p>
                    <a:p>
                      <a:pPr algn="l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Crawfish (26%)</a:t>
                      </a:r>
                    </a:p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Shrimp (21%)</a:t>
                      </a:r>
                    </a:p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Blue crab (13%)</a:t>
                      </a:r>
                    </a:p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Oyster (19%)</a:t>
                      </a:r>
                    </a:p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Fish: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Marine &amp; Fresh (14%)</a:t>
                      </a:r>
                    </a:p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Alligator (6%)</a:t>
                      </a:r>
                    </a:p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Frogs (&gt;1%)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278830"/>
              </p:ext>
            </p:extLst>
          </p:nvPr>
        </p:nvGraphicFramePr>
        <p:xfrm>
          <a:off x="334913" y="1088613"/>
          <a:ext cx="8059580" cy="27429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58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0751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</a:tblGrid>
              <a:tr h="49153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all" baseline="0" dirty="0">
                          <a:solidFill>
                            <a:srgbClr val="FFA633"/>
                          </a:solidFill>
                          <a:effectLst/>
                          <a:latin typeface="+mn-lt"/>
                        </a:rPr>
                        <a:t>Survey</a:t>
                      </a:r>
                      <a:endParaRPr lang="en-US" sz="2400" b="1" i="0" u="none" strike="noStrike" cap="all" baseline="0" dirty="0">
                        <a:solidFill>
                          <a:srgbClr val="FFA6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98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Population size (N):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366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51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Sample size (n):</a:t>
                      </a:r>
                      <a:r>
                        <a:rPr lang="en-US" sz="200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285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51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Survey methods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Phone, Web 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51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Responses (Total)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89 (31%)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487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Responses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(Complete)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69 complete (78%)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17269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2063" y="103728"/>
            <a:ext cx="73737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A6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Seafood Processors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(Preliminary Results)</a:t>
            </a:r>
          </a:p>
        </p:txBody>
      </p:sp>
      <p:pic>
        <p:nvPicPr>
          <p:cNvPr id="2" name="Proc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0031" y="6089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4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://image.nola.com/home/nola-media/width960/img/tpphotos/photo/2016/05/05/-54ccfbbd11b9794b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710" y="192361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660655"/>
              </p:ext>
            </p:extLst>
          </p:nvPr>
        </p:nvGraphicFramePr>
        <p:xfrm>
          <a:off x="434385" y="1609610"/>
          <a:ext cx="10185489" cy="1738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8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4761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  <a:gridCol w="1203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17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5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17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163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all" baseline="0" dirty="0">
                          <a:solidFill>
                            <a:srgbClr val="FFA633"/>
                          </a:solidFill>
                          <a:effectLst/>
                          <a:latin typeface="+mn-lt"/>
                        </a:rPr>
                        <a:t>BASELINE REVENUE</a:t>
                      </a:r>
                      <a:endParaRPr lang="en-US" sz="2400" b="1" i="0" u="none" strike="noStrike" cap="all" baseline="0" dirty="0">
                        <a:solidFill>
                          <a:srgbClr val="FFA6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 (Total)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Typical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Revenue (%)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31%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Typical Revenue ($)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$220,000 – 1,100,000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$310,000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-$1,550,000</a:t>
                      </a:r>
                      <a:endParaRPr lang="en-US" sz="20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$260,000-</a:t>
                      </a:r>
                    </a:p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$1.300,000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$210,000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-$1,050,000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$1,000,000-$5,000,000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428534"/>
              </p:ext>
            </p:extLst>
          </p:nvPr>
        </p:nvGraphicFramePr>
        <p:xfrm>
          <a:off x="434385" y="3650928"/>
          <a:ext cx="10233615" cy="28355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8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8718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  <a:gridCol w="1203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5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21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163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all" baseline="0" dirty="0">
                          <a:solidFill>
                            <a:srgbClr val="FFA633"/>
                          </a:solidFill>
                          <a:effectLst/>
                          <a:latin typeface="+mn-lt"/>
                        </a:rPr>
                        <a:t>2020 REVENUE</a:t>
                      </a:r>
                      <a:endParaRPr lang="en-US" sz="2400" b="1" i="0" u="none" strike="noStrike" cap="all" baseline="0" dirty="0">
                        <a:solidFill>
                          <a:srgbClr val="FFA6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 (Total)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Reported a reduction (%)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Avg. reported loss (%)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-58%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Est. loss per respondent 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($)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spc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$127,600-$638,000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Aggregate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r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eported los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 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($)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$6,723,360 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–</a:t>
                      </a:r>
                    </a:p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$33,616,800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8758" y="192362"/>
            <a:ext cx="7395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A6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Seafood Processors: Revenue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1600" dirty="0">
                <a:solidFill>
                  <a:srgbClr val="339933"/>
                </a:solidFill>
                <a:latin typeface="Calibri" panose="020F0502020204030204"/>
              </a:rPr>
              <a:t>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(Preliminary Results)</a:t>
            </a:r>
          </a:p>
        </p:txBody>
      </p:sp>
      <p:sp>
        <p:nvSpPr>
          <p:cNvPr id="9" name="Rectangle 8"/>
          <p:cNvSpPr/>
          <p:nvPr/>
        </p:nvSpPr>
        <p:spPr>
          <a:xfrm>
            <a:off x="9192126" y="1766183"/>
            <a:ext cx="1427747" cy="1614108"/>
          </a:xfrm>
          <a:prstGeom prst="rect">
            <a:avLst/>
          </a:prstGeom>
          <a:noFill/>
          <a:ln w="82550">
            <a:solidFill>
              <a:srgbClr val="FFA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roc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7117" y="6038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7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://image.nola.com/home/nola-media/width960/img/tpphotos/photo/2016/05/05/-54ccfbbd11b9794b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710" y="192361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787859"/>
              </p:ext>
            </p:extLst>
          </p:nvPr>
        </p:nvGraphicFramePr>
        <p:xfrm>
          <a:off x="434385" y="1504256"/>
          <a:ext cx="10666752" cy="17536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78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5433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  <a:gridCol w="1251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81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96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442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all" baseline="0" dirty="0">
                          <a:solidFill>
                            <a:srgbClr val="FFA633"/>
                          </a:solidFill>
                          <a:effectLst/>
                          <a:latin typeface="+mn-lt"/>
                        </a:rPr>
                        <a:t>BASELINE EMPLOYMENT</a:t>
                      </a:r>
                      <a:endParaRPr lang="en-US" sz="2400" b="1" i="0" u="none" strike="noStrike" cap="all" baseline="0" dirty="0">
                        <a:solidFill>
                          <a:srgbClr val="FFA6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 (Avg)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40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Full Time workers (#)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</a:rPr>
                        <a:t>12.2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12.7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10.7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10.2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11.5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40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Part Time workers (#)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</a:rPr>
                        <a:t>3.4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40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Foreign workers (#)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</a:rPr>
                        <a:t>8.7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250651"/>
              </p:ext>
            </p:extLst>
          </p:nvPr>
        </p:nvGraphicFramePr>
        <p:xfrm>
          <a:off x="418343" y="3527708"/>
          <a:ext cx="10682794" cy="29592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94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6092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  <a:gridCol w="1271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4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08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6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3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all" baseline="0" dirty="0">
                          <a:solidFill>
                            <a:srgbClr val="FFA633"/>
                          </a:solidFill>
                          <a:effectLst/>
                          <a:latin typeface="+mn-lt"/>
                        </a:rPr>
                        <a:t>2020 EMPLOYMENT</a:t>
                      </a:r>
                      <a:endParaRPr lang="en-US" sz="2400" b="1" i="0" u="none" strike="noStrike" cap="all" baseline="0" dirty="0">
                        <a:solidFill>
                          <a:srgbClr val="FFA6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 (Avg)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48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Reporting a reduction (%)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51%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Full Time workers (#)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-25%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48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Part Time workers (#)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-29%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48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Foreign workers (#)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-100%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6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Temporary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Closures (%)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94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Comments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2019 Floods, COO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labeling enforcement, Lack of H2B workers, Stockpiling domestic and import product will flood market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8758" y="192362"/>
            <a:ext cx="8213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A6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Seafood Processors: Employment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(Preliminary Results)</a:t>
            </a:r>
          </a:p>
        </p:txBody>
      </p:sp>
      <p:pic>
        <p:nvPicPr>
          <p:cNvPr id="2" name="Proc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7939" y="5938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8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BCED7-4216-4934-A665-6C99ED06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46" y="110795"/>
            <a:ext cx="9694657" cy="79352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n-lt"/>
              </a:rPr>
              <a:t>Concerns and Expectations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BDFAD2A-0ABC-434C-B24D-96A79E6FD5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6562532"/>
              </p:ext>
            </p:extLst>
          </p:nvPr>
        </p:nvGraphicFramePr>
        <p:xfrm>
          <a:off x="965624" y="923391"/>
          <a:ext cx="10260752" cy="55823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6320">
                  <a:extLst>
                    <a:ext uri="{9D8B030D-6E8A-4147-A177-3AD203B41FA5}">
                      <a16:colId xmlns:a16="http://schemas.microsoft.com/office/drawing/2014/main" val="3188826690"/>
                    </a:ext>
                  </a:extLst>
                </a:gridCol>
                <a:gridCol w="1941095">
                  <a:extLst>
                    <a:ext uri="{9D8B030D-6E8A-4147-A177-3AD203B41FA5}">
                      <a16:colId xmlns:a16="http://schemas.microsoft.com/office/drawing/2014/main" val="3899196242"/>
                    </a:ext>
                  </a:extLst>
                </a:gridCol>
                <a:gridCol w="2101516">
                  <a:extLst>
                    <a:ext uri="{9D8B030D-6E8A-4147-A177-3AD203B41FA5}">
                      <a16:colId xmlns:a16="http://schemas.microsoft.com/office/drawing/2014/main" val="2689445162"/>
                    </a:ext>
                  </a:extLst>
                </a:gridCol>
                <a:gridCol w="2069129">
                  <a:extLst>
                    <a:ext uri="{9D8B030D-6E8A-4147-A177-3AD203B41FA5}">
                      <a16:colId xmlns:a16="http://schemas.microsoft.com/office/drawing/2014/main" val="3271318419"/>
                    </a:ext>
                  </a:extLst>
                </a:gridCol>
                <a:gridCol w="2202692">
                  <a:extLst>
                    <a:ext uri="{9D8B030D-6E8A-4147-A177-3AD203B41FA5}">
                      <a16:colId xmlns:a16="http://schemas.microsoft.com/office/drawing/2014/main" val="3408008700"/>
                    </a:ext>
                  </a:extLst>
                </a:gridCol>
              </a:tblGrid>
              <a:tr h="1624937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CHARTER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MARINAS</a:t>
                      </a:r>
                    </a:p>
                    <a:p>
                      <a:pPr algn="ctr"/>
                      <a:endParaRPr lang="en-US" sz="2000" b="1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algn="ctr"/>
                      <a:endParaRPr lang="en-US" sz="2000" b="1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algn="ctr"/>
                      <a:endParaRPr lang="en-US" sz="2000" b="1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8FAF4A"/>
                          </a:solidFill>
                        </a:rPr>
                        <a:t>DOCKS/DEALERS</a:t>
                      </a:r>
                    </a:p>
                    <a:p>
                      <a:pPr algn="ctr"/>
                      <a:endParaRPr lang="en-US" sz="2000" b="1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algn="ctr"/>
                      <a:endParaRPr lang="en-US" sz="2000" b="1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algn="ctr"/>
                      <a:endParaRPr lang="en-US" sz="2000" b="1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A633"/>
                          </a:solidFill>
                        </a:rPr>
                        <a:t>PROCESSORS</a:t>
                      </a:r>
                    </a:p>
                    <a:p>
                      <a:pPr algn="ctr"/>
                      <a:endParaRPr lang="en-US" sz="20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algn="ctr"/>
                      <a:endParaRPr lang="en-US" sz="20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algn="ctr"/>
                      <a:endParaRPr lang="en-US" sz="20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32939"/>
                  </a:ext>
                </a:extLst>
              </a:tr>
              <a:tr h="3065328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Primary </a:t>
                      </a:r>
                      <a:b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concerns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1. Reduced demand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(98%)</a:t>
                      </a:r>
                      <a:br>
                        <a:rPr lang="en-US" sz="2000" baseline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2000" baseline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2.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Return of 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workers (72%)</a:t>
                      </a:r>
                      <a:br>
                        <a:rPr lang="en-US" sz="2000" baseline="0" dirty="0">
                          <a:solidFill>
                            <a:schemeClr val="bg1"/>
                          </a:solidFill>
                        </a:rPr>
                      </a:br>
                      <a:endParaRPr lang="en-US" sz="2000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3. Exposure of clients (68%)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280988" indent="-280988" algn="ctr">
                        <a:buFont typeface="+mj-lt"/>
                        <a:buAutoNum type="arabicPeriod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Exposure of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workers (50%)</a:t>
                      </a:r>
                    </a:p>
                    <a:p>
                      <a:pPr marL="457200" indent="-457200" algn="ctr">
                        <a:buAutoNum type="arabicPeriod"/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2. Availability of supplies 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(50%)</a:t>
                      </a:r>
                    </a:p>
                    <a:p>
                      <a:pPr marL="0" indent="0" algn="ctr">
                        <a:buNone/>
                      </a:pPr>
                      <a:endParaRPr lang="en-US" sz="200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1.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R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educed </a:t>
                      </a:r>
                      <a:br>
                        <a:rPr lang="en-US" sz="20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demand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(77%)</a:t>
                      </a:r>
                    </a:p>
                    <a:p>
                      <a:pPr marL="0" indent="0" algn="ctr">
                        <a:buFont typeface="+mj-lt"/>
                        <a:buNone/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2. Exposure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of </a:t>
                      </a:r>
                      <a:br>
                        <a:rPr lang="en-US" sz="2000" baseline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workers (65%)</a:t>
                      </a:r>
                      <a:br>
                        <a:rPr lang="en-US" sz="2000" baseline="0" dirty="0">
                          <a:solidFill>
                            <a:schemeClr val="bg1"/>
                          </a:solidFill>
                        </a:rPr>
                      </a:br>
                      <a:endParaRPr lang="en-US" sz="2000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3. Default on</a:t>
                      </a:r>
                      <a:br>
                        <a:rPr lang="en-US" sz="2000" baseline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invoices (60%)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1. Reduced </a:t>
                      </a:r>
                      <a:br>
                        <a:rPr lang="en-US" sz="20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demand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(80%)</a:t>
                      </a:r>
                      <a:br>
                        <a:rPr lang="en-US" sz="2000" baseline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2000" baseline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2.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Exposure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of </a:t>
                      </a:r>
                      <a:br>
                        <a:rPr lang="en-US" sz="2000" baseline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workers (78%)</a:t>
                      </a:r>
                      <a:br>
                        <a:rPr lang="en-US" sz="2000" baseline="0" dirty="0">
                          <a:solidFill>
                            <a:schemeClr val="bg1"/>
                          </a:solidFill>
                        </a:rPr>
                      </a:br>
                      <a:endParaRPr lang="en-US" sz="2000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3. Default on </a:t>
                      </a:r>
                      <a:br>
                        <a:rPr lang="en-US" sz="2000" baseline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invoices (72%)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333275"/>
                  </a:ext>
                </a:extLst>
              </a:tr>
              <a:tr h="89207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Second Quarter  (Q2) Expectation</a:t>
                      </a:r>
                      <a:r>
                        <a:rPr lang="en-US" sz="20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Worse 59%</a:t>
                      </a:r>
                    </a:p>
                    <a:p>
                      <a:pPr algn="ctr"/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Better 19%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Worse 28%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Better 65%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Worse 32%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Better 48%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Worse 46%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Better 22%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2" descr="Dean Blanchard Seafood - American Shrimp Processors' Association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797" y="1319799"/>
            <a:ext cx="146304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image.nola.com/home/nola-media/width960/img/tpphotos/photo/2016/05/05/-54ccfbbd11b9794b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867" y="1319799"/>
            <a:ext cx="146304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content-atl3-1.xx.fbcdn.net/v/t1.0-9/39814862_2170760632965867_1585222508548718592_o.jpg?_nc_cat=104&amp;_nc_sid=6e5ad9&amp;_nc_ohc=5oeAuJdTBssAX_WlxZk&amp;_nc_ht=scontent-atl3-1.xx&amp;oh=321fe8cfd3aebdd7cee8c2cf59be7aa9&amp;oe=5EF28927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727" y="1319799"/>
            <a:ext cx="146304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9657" y="1319799"/>
            <a:ext cx="1463040" cy="1097280"/>
          </a:xfrm>
          <a:prstGeom prst="rect">
            <a:avLst/>
          </a:prstGeom>
        </p:spPr>
      </p:pic>
      <p:pic>
        <p:nvPicPr>
          <p:cNvPr id="3" name="Concl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8325" y="6108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9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359" y="505548"/>
            <a:ext cx="10099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Objectives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8604" y="1902825"/>
            <a:ext cx="91068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1. Explain the process of </a:t>
            </a:r>
            <a:r>
              <a:rPr lang="en-US" sz="2600" dirty="0" smtClean="0">
                <a:solidFill>
                  <a:schemeClr val="bg1"/>
                </a:solidFill>
              </a:rPr>
              <a:t>COVID-19 </a:t>
            </a:r>
            <a:r>
              <a:rPr lang="en-US" sz="2600" dirty="0">
                <a:solidFill>
                  <a:schemeClr val="bg1"/>
                </a:solidFill>
              </a:rPr>
              <a:t>impact survey development</a:t>
            </a:r>
            <a:br>
              <a:rPr lang="en-US" sz="2600" dirty="0">
                <a:solidFill>
                  <a:schemeClr val="bg1"/>
                </a:solidFill>
              </a:rPr>
            </a:br>
            <a:endParaRPr lang="en-US" sz="2600" dirty="0">
              <a:solidFill>
                <a:schemeClr val="bg1"/>
              </a:solidFill>
            </a:endParaRPr>
          </a:p>
          <a:p>
            <a:endParaRPr lang="en-US" sz="2600" dirty="0">
              <a:solidFill>
                <a:schemeClr val="bg1"/>
              </a:solidFill>
            </a:endParaRPr>
          </a:p>
          <a:p>
            <a:r>
              <a:rPr lang="en-US" sz="2600" dirty="0">
                <a:solidFill>
                  <a:schemeClr val="bg1"/>
                </a:solidFill>
              </a:rPr>
              <a:t>2. Review preliminary results from first quarter 2020</a:t>
            </a:r>
            <a:br>
              <a:rPr lang="en-US" sz="2600" dirty="0">
                <a:solidFill>
                  <a:schemeClr val="bg1"/>
                </a:solidFill>
              </a:rPr>
            </a:br>
            <a:endParaRPr lang="en-US" sz="2600" dirty="0">
              <a:solidFill>
                <a:schemeClr val="bg1"/>
              </a:solidFill>
            </a:endParaRPr>
          </a:p>
          <a:p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5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5670" y="61161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7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105"/>
            <a:ext cx="10515600" cy="1325563"/>
          </a:xfrm>
        </p:spPr>
        <p:txBody>
          <a:bodyPr/>
          <a:lstStyle/>
          <a:p>
            <a:pPr lvl="0"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</a:rPr>
              <a:t>Next Steps</a:t>
            </a:r>
            <a:br>
              <a:rPr lang="en-US" b="1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</a:rPr>
            </a:b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1" y="1667668"/>
            <a:ext cx="9448798" cy="3546016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Majority of respondents have agreed to participate in follow-up quarterly surveys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Subsequent surveys (Q2, Q3, and Q4) to be implemented throughout remainder of 2020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bg1"/>
                </a:solidFill>
              </a:rPr>
              <a:t>Comparison of survey-reported impacts with other data sources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(e.g. </a:t>
            </a:r>
            <a:r>
              <a:rPr lang="en-US" sz="2400" b="1" dirty="0" smtClean="0">
                <a:solidFill>
                  <a:schemeClr val="bg1"/>
                </a:solidFill>
              </a:rPr>
              <a:t>3-day </a:t>
            </a:r>
            <a:r>
              <a:rPr lang="en-US" sz="2400" b="1" dirty="0">
                <a:solidFill>
                  <a:schemeClr val="bg1"/>
                </a:solidFill>
              </a:rPr>
              <a:t>trip-license sales and LA CREEL for charters, trip tickets for dealers)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Interim reports produced as needed to help track impacts and assist with procurement of recovery funds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6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600" i="1" dirty="0">
              <a:solidFill>
                <a:schemeClr val="bg1"/>
              </a:solidFill>
            </a:endParaRPr>
          </a:p>
        </p:txBody>
      </p:sp>
      <p:pic>
        <p:nvPicPr>
          <p:cNvPr id="5" name="Conc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7504" y="5998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9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69425" y="1067368"/>
            <a:ext cx="5555100" cy="1924578"/>
            <a:chOff x="1615343" y="1189522"/>
            <a:chExt cx="4547190" cy="14756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113" y="1519395"/>
              <a:ext cx="1262960" cy="90319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r:link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5343" y="1189522"/>
              <a:ext cx="1475629" cy="147562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772" y="1519395"/>
              <a:ext cx="1440761" cy="903196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537654" y="3245878"/>
            <a:ext cx="9207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Special thanks to Lauren Carter, Allen Schaefer, and Elizabeth Robinson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00634" y="4923764"/>
            <a:ext cx="3761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chemeClr val="bg1">
                    <a:lumMod val="65000"/>
                  </a:schemeClr>
                </a:solidFill>
              </a:rPr>
              <a:t>DRAFT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28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July 10, 2020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FIn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74699" y="56162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6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41767" y="1228464"/>
            <a:ext cx="104057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bg1"/>
                </a:solidFill>
              </a:rPr>
              <a:t>Partnering</a:t>
            </a:r>
            <a:r>
              <a:rPr lang="en-US" sz="2400" dirty="0">
                <a:solidFill>
                  <a:schemeClr val="bg1"/>
                </a:solidFill>
              </a:rPr>
              <a:t>- LDWF and LSU have developed economic impact assessments for hurricanes, floods, droughts, oil spills, trade infractions </a:t>
            </a:r>
            <a:r>
              <a:rPr lang="en-US" sz="2400" i="1" dirty="0">
                <a:solidFill>
                  <a:schemeClr val="bg1"/>
                </a:solidFill>
              </a:rPr>
              <a:t>and now pandemics. </a:t>
            </a:r>
            <a:endParaRPr lang="en-US" sz="2400" b="1" u="sng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b="1" u="sng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bg1"/>
                </a:solidFill>
              </a:rPr>
              <a:t>Baseline data</a:t>
            </a:r>
            <a:r>
              <a:rPr lang="en-US" sz="2400" dirty="0">
                <a:solidFill>
                  <a:schemeClr val="bg1"/>
                </a:solidFill>
              </a:rPr>
              <a:t>- Collection of pre-event data for commercial sectors with a focus on seasonal effort, landings volume and value.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b="1" u="sng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bg1"/>
                </a:solidFill>
              </a:rPr>
              <a:t>Surveying</a:t>
            </a:r>
            <a:r>
              <a:rPr lang="en-US" sz="2400" dirty="0">
                <a:solidFill>
                  <a:schemeClr val="bg1"/>
                </a:solidFill>
              </a:rPr>
              <a:t>-  Decide who to survey, how often, and what to focus on. Quarterly surveys of revenue and employment impacts were developed for 4 sectors: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  1) Charter operations (marine)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      2) Marinas (marine)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      3) Seafood dealers/docks (marine and freshwater)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          4) Seafood processors (marine and freshwater)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6717" y="252296"/>
            <a:ext cx="10099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Collaboration and Approach</a:t>
            </a:r>
          </a:p>
        </p:txBody>
      </p:sp>
      <p:pic>
        <p:nvPicPr>
          <p:cNvPr id="2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5999" y="61619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9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16717" y="1898738"/>
            <a:ext cx="101585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1. Descriptive questions </a:t>
            </a:r>
            <a:r>
              <a:rPr lang="en-US" sz="2400" b="1" dirty="0">
                <a:solidFill>
                  <a:schemeClr val="bg1"/>
                </a:solidFill>
              </a:rPr>
              <a:t>- </a:t>
            </a:r>
            <a:r>
              <a:rPr lang="en-US" sz="2400" dirty="0">
                <a:solidFill>
                  <a:schemeClr val="bg1"/>
                </a:solidFill>
              </a:rPr>
              <a:t>species handled, scale of operation, services provided, volume of product/services, number of trips, etc.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u="sng" dirty="0">
                <a:solidFill>
                  <a:schemeClr val="bg1"/>
                </a:solidFill>
              </a:rPr>
              <a:t>2. Business baselines</a:t>
            </a:r>
            <a:r>
              <a:rPr lang="en-US" sz="2400" dirty="0">
                <a:solidFill>
                  <a:schemeClr val="bg1"/>
                </a:solidFill>
              </a:rPr>
              <a:t> - estimates of a firm’s revenue ($) and employment (#) during a typical year.  A “typical year” was defined as the average level of revenue and employment for the past 5 years.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u="sng" dirty="0">
                <a:solidFill>
                  <a:schemeClr val="bg1"/>
                </a:solidFill>
              </a:rPr>
              <a:t>3. Revenue impacts</a:t>
            </a:r>
            <a:r>
              <a:rPr lang="en-US" sz="2400" dirty="0">
                <a:solidFill>
                  <a:schemeClr val="bg1"/>
                </a:solidFill>
              </a:rPr>
              <a:t> – change in first quarter (Q1) 2020 revenue compared to Q1 revenue in a typical year.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9857" y="278620"/>
            <a:ext cx="10099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Standardizing the Survey:</a:t>
            </a:r>
            <a:br>
              <a:rPr lang="en-US" sz="40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7 common question types </a:t>
            </a:r>
          </a:p>
        </p:txBody>
      </p:sp>
      <p:pic>
        <p:nvPicPr>
          <p:cNvPr id="2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01776" y="62298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0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9225" y="1561873"/>
            <a:ext cx="103683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4. Employment impacts</a:t>
            </a:r>
            <a:r>
              <a:rPr lang="en-US" sz="2400" dirty="0">
                <a:solidFill>
                  <a:schemeClr val="bg1"/>
                </a:solidFill>
              </a:rPr>
              <a:t>  - change in first quarter (Q1) 2020 employment compared to Q1 employment in a typical year for…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  a) domestic full-time employees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  b) domestic part-time employees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  c) foreign, non-immigrant labor (H2A and H2B employees)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u="sng" dirty="0">
                <a:solidFill>
                  <a:schemeClr val="bg1"/>
                </a:solidFill>
              </a:rPr>
              <a:t>5. Attitudinal questions</a:t>
            </a:r>
            <a:r>
              <a:rPr lang="en-US" sz="2400" dirty="0">
                <a:solidFill>
                  <a:schemeClr val="bg1"/>
                </a:solidFill>
              </a:rPr>
              <a:t> - concerns about worker and public exposure risk, labor availability and retention, supply and demand disruptions, etc.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u="sng" dirty="0">
                <a:solidFill>
                  <a:schemeClr val="bg1"/>
                </a:solidFill>
              </a:rPr>
              <a:t>6. Status questions</a:t>
            </a:r>
            <a:r>
              <a:rPr lang="en-US" sz="2400" b="1" dirty="0">
                <a:solidFill>
                  <a:schemeClr val="bg1"/>
                </a:solidFill>
              </a:rPr>
              <a:t> - </a:t>
            </a:r>
            <a:r>
              <a:rPr lang="en-US" sz="2400" dirty="0">
                <a:solidFill>
                  <a:schemeClr val="bg1"/>
                </a:solidFill>
              </a:rPr>
              <a:t>temporarily or permanent closure of business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u="sng" dirty="0">
                <a:solidFill>
                  <a:schemeClr val="bg1"/>
                </a:solidFill>
              </a:rPr>
              <a:t>7. General comments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9857" y="180646"/>
            <a:ext cx="10022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Standardizing the Survey:</a:t>
            </a:r>
            <a:br>
              <a:rPr lang="en-US" sz="40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7 common question types </a:t>
            </a:r>
          </a:p>
        </p:txBody>
      </p:sp>
      <p:pic>
        <p:nvPicPr>
          <p:cNvPr id="2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40191" y="62118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5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359" y="505548"/>
            <a:ext cx="10099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53631" y="1982450"/>
            <a:ext cx="72231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1. Population, sample, response rates, descriptors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2. Revenue: Baseline and 2020 Q1 impact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3. Employment: Baseline and 2020 Q1 impact 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9281" y="58719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2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7341" y="363261"/>
            <a:ext cx="3195480" cy="239661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035320"/>
              </p:ext>
            </p:extLst>
          </p:nvPr>
        </p:nvGraphicFramePr>
        <p:xfrm>
          <a:off x="334912" y="4097683"/>
          <a:ext cx="8059580" cy="25492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70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8766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</a:tblGrid>
              <a:tr h="57056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all" baseline="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Descriptors</a:t>
                      </a:r>
                      <a:endParaRPr lang="en-US" sz="2400" b="1" i="0" u="none" strike="noStrike" cap="all" baseline="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93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Avg.</a:t>
                      </a:r>
                      <a:r>
                        <a:rPr lang="en-US" sz="200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annual trips per business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184 (Some include multiple vessels)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Inshore trips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81%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1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Ownership and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operations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Captain &amp; owner of 1 vessel: 75%</a:t>
                      </a:r>
                    </a:p>
                    <a:p>
                      <a:pPr algn="l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Captain &amp; owner &gt;1 vessel: 19%</a:t>
                      </a:r>
                    </a:p>
                    <a:p>
                      <a:pPr algn="l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Captain, not owner: 4%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172696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669538"/>
              </p:ext>
            </p:extLst>
          </p:nvPr>
        </p:nvGraphicFramePr>
        <p:xfrm>
          <a:off x="334912" y="1072570"/>
          <a:ext cx="8059580" cy="29311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18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0639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</a:tblGrid>
              <a:tr h="57976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all" baseline="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Survey</a:t>
                      </a:r>
                      <a:endParaRPr lang="en-US" sz="2400" b="1" i="0" u="none" strike="noStrike" cap="all" baseline="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70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Population size (N):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 890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Sample size (n):</a:t>
                      </a:r>
                      <a:r>
                        <a:rPr lang="en-US" sz="200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600 (combined)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Survey methods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Web (LDWF), Web (LCBA)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Responses (Total)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293 (49%)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1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Respondents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232 complete (79%)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17269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2063" y="103728"/>
            <a:ext cx="73737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Charter Operations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(Preliminary Results)</a:t>
            </a:r>
          </a:p>
        </p:txBody>
      </p:sp>
      <p:pic>
        <p:nvPicPr>
          <p:cNvPr id="2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5330" y="60503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6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880598"/>
              </p:ext>
            </p:extLst>
          </p:nvPr>
        </p:nvGraphicFramePr>
        <p:xfrm>
          <a:off x="434385" y="1529400"/>
          <a:ext cx="10185489" cy="2216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61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1089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  <a:gridCol w="1203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17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5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17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163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all" baseline="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BASELINE REVENUE</a:t>
                      </a:r>
                      <a:endParaRPr lang="en-US" sz="2400" b="1" i="0" u="none" strike="noStrike" cap="all" baseline="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 (Total)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Avg. Trips (#)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Typical Revenue (%)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36%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23%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83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Typical Revenue ($)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$ 15,000-</a:t>
                      </a:r>
                    </a:p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US" sz="200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22,500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$ 36,000</a:t>
                      </a:r>
                    </a:p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US" sz="200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54,000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$ 26,000-</a:t>
                      </a:r>
                      <a:r>
                        <a:rPr lang="en-US" sz="200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$39,000</a:t>
                      </a: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$ 24,000-</a:t>
                      </a:r>
                    </a:p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US" sz="200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36,000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$100,000-$150,000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778202"/>
              </p:ext>
            </p:extLst>
          </p:nvPr>
        </p:nvGraphicFramePr>
        <p:xfrm>
          <a:off x="434385" y="4014536"/>
          <a:ext cx="10233615" cy="2702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94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2389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  <a:gridCol w="1203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5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21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800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all" baseline="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2020 REVENUE</a:t>
                      </a:r>
                      <a:endParaRPr lang="en-US" sz="2400" b="1" i="0" u="none" strike="noStrike" cap="all" baseline="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 (Total)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89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Reported a reduction (%)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95%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89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Avg. reported loss (%)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-61%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3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Est. loss per respondent ($)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$9,074 - $13,612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3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Aggregate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r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eported los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 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($)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2,016,660 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–</a:t>
                      </a:r>
                    </a:p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3,024,990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8758" y="192362"/>
            <a:ext cx="6432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Charter Operations: Revenue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(Preliminary Results)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5486" y="176318"/>
            <a:ext cx="1828800" cy="1371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216191" y="1665514"/>
            <a:ext cx="1427747" cy="2080316"/>
          </a:xfrm>
          <a:prstGeom prst="rect">
            <a:avLst/>
          </a:prstGeom>
          <a:noFill/>
          <a:ln w="825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2530" y="6094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4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5486" y="176318"/>
            <a:ext cx="1828800" cy="13716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904759"/>
              </p:ext>
            </p:extLst>
          </p:nvPr>
        </p:nvGraphicFramePr>
        <p:xfrm>
          <a:off x="434385" y="1529401"/>
          <a:ext cx="10185489" cy="1566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6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6716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  <a:gridCol w="1203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17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5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17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935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cap="all" baseline="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BASELINE EMPLOYMENT</a:t>
                      </a:r>
                      <a:endParaRPr lang="en-US" sz="2000" b="1" i="0" u="none" strike="noStrike" cap="all" baseline="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 (Avg)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6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Full Time workers (#)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68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Part Time workers (#)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0.9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907624"/>
              </p:ext>
            </p:extLst>
          </p:nvPr>
        </p:nvGraphicFramePr>
        <p:xfrm>
          <a:off x="434385" y="3467100"/>
          <a:ext cx="10233615" cy="30087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70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6715">
                  <a:extLst>
                    <a:ext uri="{9D8B030D-6E8A-4147-A177-3AD203B41FA5}">
                      <a16:colId xmlns:a16="http://schemas.microsoft.com/office/drawing/2014/main" val="933937295"/>
                    </a:ext>
                  </a:extLst>
                </a:gridCol>
                <a:gridCol w="1203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5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21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527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cap="all" baseline="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2020 EMPLOYMENT</a:t>
                      </a:r>
                      <a:endParaRPr lang="en-US" sz="2000" b="1" i="0" u="none" strike="noStrike" cap="all" baseline="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 (Avg)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58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Reporting a reduction (%)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55%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35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F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ull-time workers (%)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-36%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5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Part-time workers (%)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-32%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5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Temporary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Closures (%)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46%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553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Comments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Have not receive government aid,</a:t>
                      </a: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travel restrictions have stopped </a:t>
                      </a:r>
                      <a:b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clients, will last longer than Q1, seeing cancellations all year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88757" y="192362"/>
            <a:ext cx="74595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Charter Operations: Employment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(Preliminary Results)</a:t>
            </a:r>
          </a:p>
        </p:txBody>
      </p:sp>
      <p:pic>
        <p:nvPicPr>
          <p:cNvPr id="7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6052" y="59884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3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9725</TotalTime>
  <Words>1809</Words>
  <Application>Microsoft Office PowerPoint</Application>
  <PresentationFormat>Widescreen</PresentationFormat>
  <Paragraphs>504</Paragraphs>
  <Slides>21</Slides>
  <Notes>15</Notes>
  <HiddenSlides>0</HiddenSlides>
  <MMClips>21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Concerns and Expectations</vt:lpstr>
      <vt:lpstr>Next Steps 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Caffey</dc:creator>
  <cp:lastModifiedBy>Lively, Julie Anderson</cp:lastModifiedBy>
  <cp:revision>228</cp:revision>
  <dcterms:created xsi:type="dcterms:W3CDTF">2020-04-01T17:17:45Z</dcterms:created>
  <dcterms:modified xsi:type="dcterms:W3CDTF">2020-07-10T20:30:15Z</dcterms:modified>
</cp:coreProperties>
</file>